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  <p:sldId id="1145" r:id="rId27"/>
    <p:sldId id="1146" r:id="rId28"/>
    <p:sldId id="1147" r:id="rId29"/>
    <p:sldId id="1148" r:id="rId30"/>
    <p:sldId id="1149" r:id="rId31"/>
    <p:sldId id="1150" r:id="rId32"/>
    <p:sldId id="1151" r:id="rId33"/>
    <p:sldId id="1152" r:id="rId34"/>
    <p:sldId id="1153" r:id="rId35"/>
    <p:sldId id="1154" r:id="rId36"/>
    <p:sldId id="1155" r:id="rId37"/>
    <p:sldId id="1156" r:id="rId38"/>
    <p:sldId id="1157" r:id="rId39"/>
    <p:sldId id="1158" r:id="rId40"/>
    <p:sldId id="1159" r:id="rId41"/>
    <p:sldId id="1160" r:id="rId42"/>
    <p:sldId id="1161" r:id="rId4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5444" autoAdjust="0"/>
  </p:normalViewPr>
  <p:slideViewPr>
    <p:cSldViewPr>
      <p:cViewPr varScale="1">
        <p:scale>
          <a:sx n="106" d="100"/>
          <a:sy n="106" d="100"/>
        </p:scale>
        <p:origin x="78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376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B13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宁德市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年初中毕业班质量检测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如图所示是磁悬浮鼠标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基座通电后鼠标会悬浮起来，悬浮鼠标的工作原理是（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异名磁极相互排斥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同名磁极相互排斥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同种电荷相互排斥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异种电荷相互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排斥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576" y="1520279"/>
            <a:ext cx="5132479" cy="26370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07695" y="43027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4093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如图甲所示，把重为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的鸡蛋缓慢放入盛满水的溢水杯中，鸡蛋沉底，溢出水的重力为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，水对溢水杯底的压强为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；如图乙所示，把同一个鸡蛋缓慢放入盛满盐水的溢水杯中，鸡蛋漂浮，溢出盐水的重力为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，盐水对溢水杯底的压强为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下列关系式正确的是（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2489435"/>
            <a:ext cx="5124607" cy="20466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7094" y="453613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38822" y="24894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月，我国春节申遗成功，奏响文化自信强音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请完成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15~17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扫尘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是春节的传统习俗之一，寓意扫除晦气，迎接好运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人们用扫把打扫时，扫把属于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杠杆；用掸子拍打窗帘，灰尘就和窗帘分离，这是因为灰尘具有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846" y="3140968"/>
            <a:ext cx="7564181" cy="23401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5589240"/>
            <a:ext cx="219803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15~17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6107" y="24928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费力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54646" y="303934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贴春联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是人们对新的一年抒发美好生活愿望的重要方式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人从各个角度都能看见春联，是因为光在春联表面发生了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反射；使用粘胶能将春联紧紧粘在墙上，是利用了分子间存在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辞年，俗话叫做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年夜饭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烹煮美食时，食物在锅里是通过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的方式增大内能的；餐桌上饭菜阵阵飘香，这是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928" y="3571736"/>
            <a:ext cx="8320599" cy="25741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5126" y="6021288"/>
            <a:ext cx="219803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15~17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79182" y="138315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漫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95006" y="191140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35011" y="24928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39222" y="299882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扩散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如图所示，小明匀速提升重物时，所用的是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滑轮；物体重为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，滑轮重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，不计绳重和摩擦力，则手的拉力为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2204864"/>
            <a:ext cx="2181225" cy="2943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77023" y="53012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19342" y="82183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59302" y="138315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60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日，我国新一代运载火箭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长八甲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首飞成功，火箭采用液态氢作为燃料，是因为液态氢的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大；某品牌氢能源汽车某次行驶共消耗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氢气，这些氢气完全燃烧共释放热量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______J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如图所示，是我国自主研发的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南鲲号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漂浮式波浪能发电装置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波浪能属于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可再生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不可再生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）能源；若拖船将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南鲲号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匀速直线拖移至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54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外的岛礁，用时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，拖船对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南鲲号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的牵引力恒为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，则牵引力做功的功率是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778" y="4077072"/>
            <a:ext cx="3083704" cy="19386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74476" y="601577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8982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热值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03118" y="1949931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7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7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8622" y="299695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可再生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246304" y="4077072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6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如图所示，光从空气中沿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方向斜射入水中，请画出水中折射光线的大致方向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2434083"/>
            <a:ext cx="3506575" cy="24591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874322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02268" y="49114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750" y="2050742"/>
            <a:ext cx="3685021" cy="281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图甲是一种下开式窗户和窗扇，图乙是该窗户和窗扇的示意图，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为支点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请在图乙中画出推力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723" y="1865218"/>
            <a:ext cx="5400600" cy="32951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51645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548" y="1911825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212" y="1988840"/>
            <a:ext cx="2724577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如图所示是生活中常用的饮料杯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请用物理知识说明：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）装冰镇饮料一会儿后，饮料杯外侧壁出现小水珠的原因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92896"/>
            <a:ext cx="8779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空气中的水蒸气遇到较冷的杯壁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液化成小水珠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8351" y="3140968"/>
            <a:ext cx="449353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）饮料杯外粗糙杯套的作用</a:t>
            </a:r>
            <a:r>
              <a:rPr lang="en-US" altLang="zh-CN" sz="2400" b="0" kern="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3440" y="3717032"/>
            <a:ext cx="49808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饮料杯的杯套越粗糙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摩擦力越大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777" y="1321321"/>
            <a:ext cx="2447925" cy="23431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398777" y="37170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0164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实验探究题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）小宁用如图所示的实验装置探究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平面镜成像特点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）为了便于确定像的位置，应选用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玻璃板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）进行实验；用方格纸替代白纸，更方便探究像与物到平面镜的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）点燃蜡烛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，透过玻璃板观察到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的像，把与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完全相同的蜡烛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放在像的位置，观察到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的像完全重合，说明像与物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02880" y="376026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35166" y="447178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玻璃板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19542" y="501317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距离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167214" y="608448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大小相等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101" y="1956927"/>
            <a:ext cx="2426142" cy="179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本卷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N/kg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每小题仅有一个正确答案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鸟鸣清脆如玉，琴声婉转悠扬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人耳能辨别鸟鸣与琴声，主要是根据声音的（　　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振幅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星闪技术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是一种比蓝牙传输速率更高、延迟更低的近距离无线通信技术，其传递信息主要利用（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光导纤维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次声波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9886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）移开蜡烛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，将光屏放在像的位置，无法直接在光屏上观察到像，说明平面镜所成的像是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6991" y="443692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0790" y="14026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虚　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0950" y="2132856"/>
            <a:ext cx="2935632" cy="21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）汽车使用冷却液给发动机降温，水也具有吸热降温作用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实验小组提出：为什么汽车使用冷却液降温而不直接使用水？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实验小组猜想：冷却液的比热容比水的比热容大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选择以下器材：可以显示温度的电加热杯（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）、电子秤、水和某品牌冷却液</a:t>
            </a:r>
            <a:r>
              <a:rPr lang="en-US" altLang="zh-CN" kern="100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2996952"/>
            <a:ext cx="4466709" cy="27478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02268" y="580526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）除以上器材外还需要的测量工具是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）实验时应选取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和初温都相同的水和冷却液，分别装入两个规格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）的电加热杯中；通过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反映水和冷却液吸收热量的多少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628" y="2859034"/>
            <a:ext cx="5281330" cy="32489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7054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9222" y="680381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秒表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58902" y="133518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质量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66614" y="189239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相同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047534" y="1900282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加热时间的长短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）通过实验得出水和冷却液温度随时间变化的图像，如图乙所示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分析图像可知，实验小组的猜想是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）同学们想进一步探究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汽车使用冷却液而不选用水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的原因，经过调查统计，得知几种常见冷却液的熔点在－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60~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之间，沸点在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108~220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由此可知，其原因是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写出一点即可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1346" y="3532065"/>
            <a:ext cx="4039649" cy="24850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09395" y="590420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70870" y="137151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错误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62758" y="2852936"/>
            <a:ext cx="8591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冷却液的沸点高于水的沸点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或冷却液的熔点低于水的熔点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探究电流与电压的关系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）用笔画线代替导线将图甲所示电路连接完整（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向右移动时滑动变阻器连入电路的电阻变小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65993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892" y="2873507"/>
            <a:ext cx="4358822" cy="2706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83038" y="5734899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183" y="2823896"/>
            <a:ext cx="4648699" cy="265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）检查电路连接无误，闭合开关后，发现电压表示数接近于电源电压，电流表示数几乎为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，则故障可能是定值电阻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）排除故障后，记录数据如表所示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次电压表示数如图乙所示，电压表示数为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87841" y="5445224"/>
            <a:ext cx="403187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　　［第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　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63158" y="1236431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断路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2474790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2676198"/>
            <a:ext cx="2849319" cy="267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）请根据表格中的数据在图丙的坐标纸中描点，并画出图像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736734"/>
              </p:ext>
            </p:extLst>
          </p:nvPr>
        </p:nvGraphicFramePr>
        <p:xfrm>
          <a:off x="550591" y="1412776"/>
          <a:ext cx="619268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377117">
                  <a:extLst>
                    <a:ext uri="{9D8B030D-6E8A-4147-A177-3AD203B41FA5}">
                      <a16:colId xmlns:a16="http://schemas.microsoft.com/office/drawing/2014/main" val="255095981"/>
                    </a:ext>
                  </a:extLst>
                </a:gridCol>
                <a:gridCol w="963114">
                  <a:extLst>
                    <a:ext uri="{9D8B030D-6E8A-4147-A177-3AD203B41FA5}">
                      <a16:colId xmlns:a16="http://schemas.microsoft.com/office/drawing/2014/main" val="4124731488"/>
                    </a:ext>
                  </a:extLst>
                </a:gridCol>
                <a:gridCol w="963114">
                  <a:extLst>
                    <a:ext uri="{9D8B030D-6E8A-4147-A177-3AD203B41FA5}">
                      <a16:colId xmlns:a16="http://schemas.microsoft.com/office/drawing/2014/main" val="1521764051"/>
                    </a:ext>
                  </a:extLst>
                </a:gridCol>
                <a:gridCol w="963114">
                  <a:extLst>
                    <a:ext uri="{9D8B030D-6E8A-4147-A177-3AD203B41FA5}">
                      <a16:colId xmlns:a16="http://schemas.microsoft.com/office/drawing/2014/main" val="2690281926"/>
                    </a:ext>
                  </a:extLst>
                </a:gridCol>
                <a:gridCol w="963114">
                  <a:extLst>
                    <a:ext uri="{9D8B030D-6E8A-4147-A177-3AD203B41FA5}">
                      <a16:colId xmlns:a16="http://schemas.microsoft.com/office/drawing/2014/main" val="3680510625"/>
                    </a:ext>
                  </a:extLst>
                </a:gridCol>
                <a:gridCol w="963114">
                  <a:extLst>
                    <a:ext uri="{9D8B030D-6E8A-4147-A177-3AD203B41FA5}">
                      <a16:colId xmlns:a16="http://schemas.microsoft.com/office/drawing/2014/main" val="123517564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972305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34893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100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854075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342" y="1412776"/>
            <a:ext cx="4149768" cy="23754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47731" y="3878670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838" y="3188106"/>
            <a:ext cx="4007013" cy="284263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78666" y="308435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0950" y="6030743"/>
            <a:ext cx="2502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［第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kern="100">
                <a:cs typeface="Times New Roman" panose="02020603050405020304" pitchFamily="18" charset="0"/>
              </a:rPr>
              <a:t>题（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400" kern="100">
                <a:cs typeface="Times New Roman" panose="02020603050405020304" pitchFamily="18" charset="0"/>
              </a:rPr>
              <a:t>）］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）结合以上信息可知，定值电阻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；根据图丙可得出，导体的电阻一定时，通过导体的电流与导体两端的电压成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）为了使结论更具有普遍性，实验小组同学提出以下两种实施方案，其中合理的方案是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使用原有的实验器材增加实验次数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换用不同的定值电阻重复前面的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88700" y="80709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031310" y="141277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正比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02718" y="24990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）评估交流时，发现另一小组所画出的图像如图丁所示，请你分析该小组实验中可能存在的问题是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1988840"/>
            <a:ext cx="3259358" cy="29275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15839" y="5013176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63402" y="1383159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电压表并联在滑动变阻器两端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）同学们参加学校项目式学习挑战赛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设计制作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创意船模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小组设计并制作的一艘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其原理是漏斗流下的稀盐酸液体与塑料罐里的大理石颗粒发生反应，产生大量的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气体从尾部玻璃管喷出，产生动力使船前进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2852936"/>
            <a:ext cx="4723141" cy="30070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8252" y="586000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以铜为镜，可以正衣冠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，其中蕴含的原理是（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光的直线传播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光的反射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光的折射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光的色散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下列做法符合安全用电原则的是（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用电器着火时用水灭火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家用电器的金属外壳接地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不切断电源直接换灯泡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在高压线附近放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风筝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77564" y="87005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489332" y="24985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气体从尾部玻璃管喷出时，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获得向前的动力，说明力的作用是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在行驶过程中受到的浮力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）小组同学发现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航速较小，以下改进措施中有利于增大航速的是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增大玻璃管的长度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减小配重物块的质量　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稀盐酸液体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126" y="3096266"/>
            <a:ext cx="3456384" cy="22005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31897" y="54452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134076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相互的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87494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变小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7669" y="3008277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）为了践行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低碳环保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理念，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小组同学进一步讨论后，将船模由化学能驱动换成电能驱动，设计并制作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如图乙所示，其工作原理电路图如图丙所示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在试航期间他们发现：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只能前进，不能后退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如果要让船能够后退，可以改变图丙电路中电流的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3284984"/>
            <a:ext cx="6688508" cy="20431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5919" y="5589240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299695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启动阶段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的运动越来越快，说明此时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所受合力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）零；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运动越快，船体越容易失控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经进一步讨论，小组同学决定通过改变电动机转速来控制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电动船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的运动快慢，请在图丙基础上，给小组同学提一个改进的建议：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524" y="3666906"/>
            <a:ext cx="6688508" cy="20431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15839" y="5842615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585" y="134982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不等于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86694" y="2891552"/>
            <a:ext cx="7078067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在电路中串联一个滑动变阻器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答案合理即可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）实验小组为了测量盐水的密度，进行了如下实验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）将托盘天平置于水平台上，游码归零后指针偏转如图甲所示，应向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端调节平衡螺母使天平水平平衡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942" y="2636912"/>
            <a:ext cx="3619500" cy="31146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71823" y="5769109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03718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左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）调节天平平衡后，完成下列实验步骤：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测得烧杯和盐水的总质量是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将烧杯中的部分盐水倒入量筒中，如图乙所示，读出量筒中的盐水体积是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如图丙所示，测得烧杯和剩余盐水的质量是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计算出盐水的密度是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502" y="2636912"/>
            <a:ext cx="2472168" cy="2127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33546" y="4941168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249949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40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59302" y="2996952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27.4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6974" y="3573016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）另一小组采用一种测量盐水密度的新方案：用两个相同的烧杯分别装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的水和盐水，放在已调好的天平两侧托盘上，仅通过调节游码使天平再次平衡，如图丁所示，即可计算出盐水的密度（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装盐水的烧杯必须放在天平的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盘；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盐水的密度是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5WE340.tif&amp;569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118" y="3501008"/>
            <a:ext cx="3300730" cy="16586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17179" y="5301208"/>
            <a:ext cx="547260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400" b="0" kern="100"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6095" y="244994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左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782838" y="3039343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1.12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）某次抗震救灾演练中使用救援机器狗运输急救包，如图所示，机器狗背急救包时的总质量为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，静止时与地面接触的总面积为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，执行任务时，机器狗以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的速度水平前进了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）机器狗前进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所用的时间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695867"/>
                <a:ext cx="11485848" cy="1685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已知机器狗运动的距离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100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2m/s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机器狗前进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所用的时间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1" kern="100"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50s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695867"/>
                <a:ext cx="11485848" cy="1685461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YTImage25WE341.tif&amp;570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90" y="2636912"/>
            <a:ext cx="2604770" cy="16605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92000" y="429743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）机器狗与急救包所受的总重力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）机器狗静止时对地面的压强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998" y="1412776"/>
            <a:ext cx="8461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已知机器狗和急救包的总质量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 kg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可得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机器狗和急救包所受的总重力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 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300 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0854" y="3212976"/>
                <a:ext cx="11485848" cy="13782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机器狗静止时对地面的压力等于它与急救包的总重力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即机器狗对水平地面的压力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300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对水平地面的压强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0.02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212976"/>
                <a:ext cx="11485848" cy="1378262"/>
              </a:xfrm>
              <a:prstGeom prst="rect">
                <a:avLst/>
              </a:prstGeom>
              <a:blipFill>
                <a:blip r:embed="rId2"/>
                <a:stretch>
                  <a:fillRect l="-796" r="-849" b="-3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YTImage25WE341.tif&amp;570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566" y="908720"/>
            <a:ext cx="2604770" cy="16605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776176" y="256924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）学校科技小组设计了一台简易加热饮水机，其简化电路如图所示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均为发热电阻，其部分参数如表所示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时，电路处于保温挡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当饮水机在加热挡时，将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初温为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的水加热到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，所需要的时间为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s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435437"/>
              </p:ext>
            </p:extLst>
          </p:nvPr>
        </p:nvGraphicFramePr>
        <p:xfrm>
          <a:off x="550590" y="3212976"/>
          <a:ext cx="295232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816635">
                  <a:extLst>
                    <a:ext uri="{9D8B030D-6E8A-4147-A177-3AD203B41FA5}">
                      <a16:colId xmlns:a16="http://schemas.microsoft.com/office/drawing/2014/main" val="3212664269"/>
                    </a:ext>
                  </a:extLst>
                </a:gridCol>
                <a:gridCol w="1135693">
                  <a:extLst>
                    <a:ext uri="{9D8B030D-6E8A-4147-A177-3AD203B41FA5}">
                      <a16:colId xmlns:a16="http://schemas.microsoft.com/office/drawing/2014/main" val="28548590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341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加热挡功率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660W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4722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保温挡功率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123363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62" y="2525587"/>
            <a:ext cx="3134448" cy="24832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108127" y="4976123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505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）水吸收的热量；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5469031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已知水的质量、初温和末温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结合水的比热容可知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水吸收的热量</a:t>
            </a:r>
            <a:r>
              <a:rPr lang="en-US" altLang="zh-CN" sz="2400" i="1" kern="100">
                <a:cs typeface="Times New Roman" panose="02020603050405020304" pitchFamily="18" charset="0"/>
              </a:rPr>
              <a:t>Q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cs typeface="Times New Roman" panose="02020603050405020304" pitchFamily="18" charset="0"/>
              </a:rPr>
              <a:t>cm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1kg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34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360854" y="3128360"/>
                <a:ext cx="11485848" cy="13782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只闭合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电路处于保温挡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两开关同时闭合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电路处于加热挡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消耗的功率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加热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保温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660 W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220 W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440 W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则通过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440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2A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128360"/>
                <a:ext cx="11485848" cy="1378262"/>
              </a:xfrm>
              <a:prstGeom prst="rect">
                <a:avLst/>
              </a:prstGeom>
              <a:blipFill>
                <a:blip r:embed="rId2"/>
                <a:stretch>
                  <a:fillRect l="-796" r="-318" b="-3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271375" y="4424504"/>
            <a:ext cx="357020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）饮水机的加热效率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60854" y="5072576"/>
                <a:ext cx="11485848" cy="15967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饮水机消耗的电能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加热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660 W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饮水机的热效率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4.62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6.6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70%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5072576"/>
                <a:ext cx="11485848" cy="1596784"/>
              </a:xfrm>
              <a:prstGeom prst="rect">
                <a:avLst/>
              </a:prstGeo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5919" y="781044"/>
            <a:ext cx="2590453" cy="205225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807174" y="2634230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月，嫦娥六号成功着陆在月球背面，如图所示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以嫦娥六号为参照物，静止的是（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1988840"/>
            <a:ext cx="3928795" cy="25190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292" y="45078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39250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）图甲为一种抗压检测器电路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某次检测时将所需要检测的材料样品（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不计质量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）水平放在压力传感器上，闭合开关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，将一重物从样品正上方由静止释放，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后重物撞击样品并最终静止在样品上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此过程电流表示数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变化情况如图乙所示，压力传感器的电阻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变化情况如图丙所示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已知电源电压保持不变，定值电阻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3501008"/>
            <a:ext cx="7479894" cy="2448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03118" y="593232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9927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）重物撞击样品前，压力传感器的电阻；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）电源电压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668831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重物撞击样品前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未接触压力传感器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传感器受到的压力为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由图丙可知压力传感器的电阻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50 Ω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253007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由图甲可知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串联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由图乙可知在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0~1 s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电路中的电流为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则电源电压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50 Ω</a:t>
            </a:r>
            <a:r>
              <a:rPr lang="zh-CN" altLang="zh-CN" sz="2400" kern="100"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6V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1340768"/>
            <a:ext cx="6264696" cy="205052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239222" y="323285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）重物撞击样品时，样品受到的最大压力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3501008"/>
                <a:ext cx="11422984" cy="3193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当电路中的电流为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A</a:t>
                </a: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样品受到的压力最大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此时电路的总电阻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  <m:r>
                          <m:rPr>
                            <m:nor/>
                          </m:rPr>
                          <a:rPr lang="en-US" altLang="zh-CN" sz="2400" i="1" kern="100"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15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则压力传感器的电阻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15 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由图丙可知压力传感器的电阻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与压力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的关系为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50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0.02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0.02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2 250 N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501008"/>
                <a:ext cx="11422984" cy="3193567"/>
              </a:xfrm>
              <a:prstGeom prst="rect">
                <a:avLst/>
              </a:prstGeom>
              <a:blipFill>
                <a:blip r:embed="rId2"/>
                <a:stretch>
                  <a:fillRect l="-800" r="-854" b="-13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902" y="1386427"/>
            <a:ext cx="6264696" cy="20505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35166" y="328498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古诗《侍太子坐》中有名句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白日曜青春，时雨静飞尘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其中飞尘是指悬浮在空气中的灰尘，其颗粒直径大约为（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μm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下列不能用超导体材料制作的是（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输电线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电动机线圈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电热丝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发电机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线圈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447134" y="30295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C</a:t>
            </a:r>
            <a:endParaRPr lang="zh-CN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下列现象中能用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流体压强与流速关系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知识解释的是（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硬纸板不掉落　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用吸管吸饮料　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反水弯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机翼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268760"/>
            <a:ext cx="2254226" cy="164594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30" y="1291505"/>
            <a:ext cx="1715140" cy="17387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3437343"/>
            <a:ext cx="2231456" cy="18085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7913" y="3523075"/>
            <a:ext cx="3161772" cy="180858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471470" y="829840"/>
            <a:ext cx="405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可重复使用的火箭在减速降落的过程中（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重力势能不变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重力势能变小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机械能不变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机械能变大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如图所示的无人机，当开关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闭合时，指示灯亮起；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闭合时电动机工作，无人机起飞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下列电路符合要求的是（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3717033"/>
            <a:ext cx="11639008" cy="19816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83238" y="9087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52131" y="3039343"/>
            <a:ext cx="348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小宁同学制作一个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手机投影仪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，其结构模型如图所示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通过调节该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手机投影仪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可在远处的墙上看到（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正立、放大的虚像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正立、放大的实像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倒立、放大的实像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倒立、缩小的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1462353"/>
            <a:ext cx="4683560" cy="18285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887294" y="3500824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34942" y="14414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如图所示的铝芯电缆是一种输电导线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在某村输电线路改造工程中，更换铝芯更粗的电缆，其目的是（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增大电阻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减小电阻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减小质量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102" y="1411253"/>
            <a:ext cx="2519008" cy="20860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56831" y="349730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58902" y="14102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3193</Words>
  <Application>Microsoft Office PowerPoint</Application>
  <PresentationFormat>自定义</PresentationFormat>
  <Paragraphs>296</Paragraphs>
  <Slides>42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440</cp:revision>
  <dcterms:created xsi:type="dcterms:W3CDTF">2020-11-06T05:24:00Z</dcterms:created>
  <dcterms:modified xsi:type="dcterms:W3CDTF">2025-09-10T12:47:15Z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